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
      <p:font typeface="Saira Condensed" charset="1" panose="00000506000000000000"/>
      <p:regular r:id="rId28"/>
    </p:embeddedFont>
    <p:embeddedFont>
      <p:font typeface="Saira Condensed Bold" charset="1" panose="00000806000000000000"/>
      <p:regular r:id="rId29"/>
    </p:embeddedFont>
    <p:embeddedFont>
      <p:font typeface="Saira Condensed Thin" charset="1" panose="00000306000000000000"/>
      <p:regular r:id="rId30"/>
    </p:embeddedFont>
    <p:embeddedFont>
      <p:font typeface="Saira Condensed Medium" charset="1" panose="00000606000000000000"/>
      <p:regular r:id="rId31"/>
    </p:embeddedFont>
    <p:embeddedFont>
      <p:font typeface="Saira Condensed Ultra-Bold" charset="1" panose="00000906000000000000"/>
      <p:regular r:id="rId32"/>
    </p:embeddedFont>
    <p:embeddedFont>
      <p:font typeface="Saira Condensed Heavy" charset="1" panose="00000A06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true" flipV="true" rot="0">
            <a:off x="-3021507" y="-1474225"/>
            <a:ext cx="6994113" cy="8229600"/>
          </a:xfrm>
          <a:custGeom>
            <a:avLst/>
            <a:gdLst/>
            <a:ahLst/>
            <a:cxnLst/>
            <a:rect r="r" b="b" t="t" l="l"/>
            <a:pathLst>
              <a:path h="8229600" w="6994113">
                <a:moveTo>
                  <a:pt x="6994113" y="8229600"/>
                </a:moveTo>
                <a:lnTo>
                  <a:pt x="0" y="8229600"/>
                </a:lnTo>
                <a:lnTo>
                  <a:pt x="0" y="0"/>
                </a:lnTo>
                <a:lnTo>
                  <a:pt x="6994113" y="0"/>
                </a:lnTo>
                <a:lnTo>
                  <a:pt x="6994113" y="8229600"/>
                </a:lnTo>
                <a:close/>
              </a:path>
            </a:pathLst>
          </a:custGeom>
          <a:blipFill>
            <a:blip r:embed="rId3"/>
            <a:stretch>
              <a:fillRect l="0" t="0" r="0" b="0"/>
            </a:stretch>
          </a:blipFill>
        </p:spPr>
      </p:sp>
      <p:sp>
        <p:nvSpPr>
          <p:cNvPr name="Freeform 4" id="4"/>
          <p:cNvSpPr/>
          <p:nvPr/>
        </p:nvSpPr>
        <p:spPr>
          <a:xfrm flipH="false" flipV="false" rot="0">
            <a:off x="14934519" y="3562860"/>
            <a:ext cx="6994113" cy="8229600"/>
          </a:xfrm>
          <a:custGeom>
            <a:avLst/>
            <a:gdLst/>
            <a:ahLst/>
            <a:cxnLst/>
            <a:rect r="r" b="b" t="t" l="l"/>
            <a:pathLst>
              <a:path h="8229600" w="6994113">
                <a:moveTo>
                  <a:pt x="0" y="0"/>
                </a:moveTo>
                <a:lnTo>
                  <a:pt x="6994113" y="0"/>
                </a:lnTo>
                <a:lnTo>
                  <a:pt x="699411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5976852" y="1976352"/>
            <a:ext cx="6334297" cy="6334297"/>
          </a:xfrm>
          <a:custGeom>
            <a:avLst/>
            <a:gdLst/>
            <a:ahLst/>
            <a:cxnLst/>
            <a:rect r="r" b="b" t="t" l="l"/>
            <a:pathLst>
              <a:path h="6334297" w="6334297">
                <a:moveTo>
                  <a:pt x="0" y="0"/>
                </a:moveTo>
                <a:lnTo>
                  <a:pt x="6334296" y="0"/>
                </a:lnTo>
                <a:lnTo>
                  <a:pt x="6334296" y="6334296"/>
                </a:lnTo>
                <a:lnTo>
                  <a:pt x="0" y="6334296"/>
                </a:lnTo>
                <a:lnTo>
                  <a:pt x="0" y="0"/>
                </a:lnTo>
                <a:close/>
              </a:path>
            </a:pathLst>
          </a:custGeom>
          <a:blipFill>
            <a:blip r:embed="rId4">
              <a:alphaModFix amt="59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972606" y="2937509"/>
            <a:ext cx="10342787" cy="6320791"/>
          </a:xfrm>
          <a:prstGeom prst="rect">
            <a:avLst/>
          </a:prstGeom>
        </p:spPr>
        <p:txBody>
          <a:bodyPr anchor="t" rtlCol="false" tIns="0" lIns="0" bIns="0" rIns="0">
            <a:spAutoFit/>
          </a:bodyPr>
          <a:lstStyle/>
          <a:p>
            <a:pPr algn="ctr">
              <a:lnSpc>
                <a:spcPts val="12180"/>
              </a:lnSpc>
            </a:pPr>
            <a:r>
              <a:rPr lang="en-US" sz="14000">
                <a:solidFill>
                  <a:srgbClr val="FFFFFF"/>
                </a:solidFill>
                <a:latin typeface="Saira Condensed Bold"/>
              </a:rPr>
              <a:t>IMPLEMENTASI JARINGAN SARAF TIRUAN</a:t>
            </a:r>
          </a:p>
          <a:p>
            <a:pPr algn="ctr">
              <a:lnSpc>
                <a:spcPts val="12180"/>
              </a:lnSpc>
            </a:pPr>
          </a:p>
        </p:txBody>
      </p:sp>
      <p:sp>
        <p:nvSpPr>
          <p:cNvPr name="TextBox 7" id="7"/>
          <p:cNvSpPr txBox="true"/>
          <p:nvPr/>
        </p:nvSpPr>
        <p:spPr>
          <a:xfrm rot="0">
            <a:off x="7988340" y="1576703"/>
            <a:ext cx="2311320" cy="767081"/>
          </a:xfrm>
          <a:prstGeom prst="rect">
            <a:avLst/>
          </a:prstGeom>
        </p:spPr>
        <p:txBody>
          <a:bodyPr anchor="t" rtlCol="false" tIns="0" lIns="0" bIns="0" rIns="0">
            <a:spAutoFit/>
          </a:bodyPr>
          <a:lstStyle/>
          <a:p>
            <a:pPr algn="ctr">
              <a:lnSpc>
                <a:spcPts val="6019"/>
              </a:lnSpc>
            </a:pPr>
            <a:r>
              <a:rPr lang="en-US" sz="4299">
                <a:solidFill>
                  <a:srgbClr val="FFFFFF"/>
                </a:solidFill>
                <a:latin typeface="Poppins Medium"/>
              </a:rPr>
              <a:t>TUGAS 2</a:t>
            </a:r>
          </a:p>
        </p:txBody>
      </p:sp>
      <p:sp>
        <p:nvSpPr>
          <p:cNvPr name="TextBox 8" id="8"/>
          <p:cNvSpPr txBox="true"/>
          <p:nvPr/>
        </p:nvSpPr>
        <p:spPr>
          <a:xfrm rot="0">
            <a:off x="5079813" y="8007850"/>
            <a:ext cx="8128373" cy="1861185"/>
          </a:xfrm>
          <a:prstGeom prst="rect">
            <a:avLst/>
          </a:prstGeom>
        </p:spPr>
        <p:txBody>
          <a:bodyPr anchor="t" rtlCol="false" tIns="0" lIns="0" bIns="0" rIns="0">
            <a:spAutoFit/>
          </a:bodyPr>
          <a:lstStyle/>
          <a:p>
            <a:pPr algn="ctr">
              <a:lnSpc>
                <a:spcPts val="2940"/>
              </a:lnSpc>
            </a:pPr>
            <a:r>
              <a:rPr lang="en-US" sz="2100">
                <a:solidFill>
                  <a:srgbClr val="FFFFFF"/>
                </a:solidFill>
                <a:latin typeface="Poppins Medium"/>
              </a:rPr>
              <a:t>INF311-</a:t>
            </a:r>
            <a:r>
              <a:rPr lang="en-US" sz="2100">
                <a:solidFill>
                  <a:srgbClr val="FFFFFF"/>
                </a:solidFill>
                <a:latin typeface="Poppins Medium"/>
              </a:rPr>
              <a:t>Kecerdasan Artifisial</a:t>
            </a:r>
          </a:p>
          <a:p>
            <a:pPr algn="ctr">
              <a:lnSpc>
                <a:spcPts val="2940"/>
              </a:lnSpc>
            </a:pPr>
            <a:r>
              <a:rPr lang="en-US" sz="2100">
                <a:solidFill>
                  <a:srgbClr val="FFFFFF"/>
                </a:solidFill>
                <a:latin typeface="Poppins Medium"/>
              </a:rPr>
              <a:t>MUATTA MUHARIQ</a:t>
            </a:r>
          </a:p>
          <a:p>
            <a:pPr algn="ctr">
              <a:lnSpc>
                <a:spcPts val="2940"/>
              </a:lnSpc>
            </a:pPr>
            <a:r>
              <a:rPr lang="en-US" sz="2100">
                <a:solidFill>
                  <a:srgbClr val="FFFFFF"/>
                </a:solidFill>
                <a:latin typeface="Poppins Medium"/>
              </a:rPr>
              <a:t>2108107010098</a:t>
            </a:r>
          </a:p>
          <a:p>
            <a:pPr algn="ctr">
              <a:lnSpc>
                <a:spcPts val="2940"/>
              </a:lnSpc>
            </a:pPr>
            <a:r>
              <a:rPr lang="en-US" sz="2100">
                <a:solidFill>
                  <a:srgbClr val="FFFFFF"/>
                </a:solidFill>
                <a:latin typeface="Poppins Medium"/>
              </a:rPr>
              <a:t>JURUSAN INFORMATIKA</a:t>
            </a:r>
          </a:p>
          <a:p>
            <a:pPr algn="ctr">
              <a:lnSpc>
                <a:spcPts val="2940"/>
              </a:lnSpc>
            </a:pPr>
            <a:r>
              <a:rPr lang="en-US" sz="2100">
                <a:solidFill>
                  <a:srgbClr val="FFFFFF"/>
                </a:solidFill>
                <a:latin typeface="Poppins Medium"/>
              </a:rPr>
              <a:t>GANJIL 2023/2024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true" rot="1157493">
            <a:off x="4090202" y="3729410"/>
            <a:ext cx="8948947" cy="4396170"/>
          </a:xfrm>
          <a:custGeom>
            <a:avLst/>
            <a:gdLst/>
            <a:ahLst/>
            <a:cxnLst/>
            <a:rect r="r" b="b" t="t" l="l"/>
            <a:pathLst>
              <a:path h="4396170" w="8948947">
                <a:moveTo>
                  <a:pt x="0" y="4396170"/>
                </a:moveTo>
                <a:lnTo>
                  <a:pt x="8948947" y="4396170"/>
                </a:lnTo>
                <a:lnTo>
                  <a:pt x="8948947" y="0"/>
                </a:lnTo>
                <a:lnTo>
                  <a:pt x="0" y="0"/>
                </a:lnTo>
                <a:lnTo>
                  <a:pt x="0" y="439617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749293" y="3006434"/>
            <a:ext cx="8519211" cy="5842121"/>
          </a:xfrm>
          <a:custGeom>
            <a:avLst/>
            <a:gdLst/>
            <a:ahLst/>
            <a:cxnLst/>
            <a:rect r="r" b="b" t="t" l="l"/>
            <a:pathLst>
              <a:path h="5842121" w="8519211">
                <a:moveTo>
                  <a:pt x="0" y="0"/>
                </a:moveTo>
                <a:lnTo>
                  <a:pt x="8519211" y="0"/>
                </a:lnTo>
                <a:lnTo>
                  <a:pt x="8519211" y="5842122"/>
                </a:lnTo>
                <a:lnTo>
                  <a:pt x="0" y="5842122"/>
                </a:lnTo>
                <a:lnTo>
                  <a:pt x="0" y="0"/>
                </a:lnTo>
                <a:close/>
              </a:path>
            </a:pathLst>
          </a:custGeom>
          <a:blipFill>
            <a:blip r:embed="rId5"/>
            <a:stretch>
              <a:fillRect l="0" t="0" r="0" b="0"/>
            </a:stretch>
          </a:blipFill>
        </p:spPr>
      </p:sp>
      <p:sp>
        <p:nvSpPr>
          <p:cNvPr name="TextBox 5" id="5"/>
          <p:cNvSpPr txBox="true"/>
          <p:nvPr/>
        </p:nvSpPr>
        <p:spPr>
          <a:xfrm rot="0">
            <a:off x="1227805" y="688067"/>
            <a:ext cx="9782796" cy="1375410"/>
          </a:xfrm>
          <a:prstGeom prst="rect">
            <a:avLst/>
          </a:prstGeom>
        </p:spPr>
        <p:txBody>
          <a:bodyPr anchor="t" rtlCol="false" tIns="0" lIns="0" bIns="0" rIns="0">
            <a:spAutoFit/>
          </a:bodyPr>
          <a:lstStyle/>
          <a:p>
            <a:pPr algn="just">
              <a:lnSpc>
                <a:spcPts val="5220"/>
              </a:lnSpc>
            </a:pPr>
            <a:r>
              <a:rPr lang="en-US" sz="6000">
                <a:solidFill>
                  <a:srgbClr val="FFFFFF"/>
                </a:solidFill>
                <a:latin typeface="Saira Condensed Bold"/>
              </a:rPr>
              <a:t>OUTPUT DARI MODEL </a:t>
            </a:r>
          </a:p>
          <a:p>
            <a:pPr algn="just">
              <a:lnSpc>
                <a:spcPts val="5220"/>
              </a:lnSpc>
            </a:pPr>
            <a:r>
              <a:rPr lang="en-US" sz="6000">
                <a:solidFill>
                  <a:srgbClr val="FFFFFF"/>
                </a:solidFill>
                <a:latin typeface="Saira Condensed Bold"/>
              </a:rPr>
              <a:t>JARINGAN SARAF TIRUAN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true" rot="1157493">
            <a:off x="4090202" y="3729410"/>
            <a:ext cx="8948947" cy="4396170"/>
          </a:xfrm>
          <a:custGeom>
            <a:avLst/>
            <a:gdLst/>
            <a:ahLst/>
            <a:cxnLst/>
            <a:rect r="r" b="b" t="t" l="l"/>
            <a:pathLst>
              <a:path h="4396170" w="8948947">
                <a:moveTo>
                  <a:pt x="0" y="4396170"/>
                </a:moveTo>
                <a:lnTo>
                  <a:pt x="8948947" y="4396170"/>
                </a:lnTo>
                <a:lnTo>
                  <a:pt x="8948947" y="0"/>
                </a:lnTo>
                <a:lnTo>
                  <a:pt x="0" y="0"/>
                </a:lnTo>
                <a:lnTo>
                  <a:pt x="0" y="439617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749293" y="3006434"/>
            <a:ext cx="8519211" cy="5842121"/>
          </a:xfrm>
          <a:custGeom>
            <a:avLst/>
            <a:gdLst/>
            <a:ahLst/>
            <a:cxnLst/>
            <a:rect r="r" b="b" t="t" l="l"/>
            <a:pathLst>
              <a:path h="5842121" w="8519211">
                <a:moveTo>
                  <a:pt x="0" y="0"/>
                </a:moveTo>
                <a:lnTo>
                  <a:pt x="8519211" y="0"/>
                </a:lnTo>
                <a:lnTo>
                  <a:pt x="8519211" y="5842122"/>
                </a:lnTo>
                <a:lnTo>
                  <a:pt x="0" y="5842122"/>
                </a:lnTo>
                <a:lnTo>
                  <a:pt x="0" y="0"/>
                </a:lnTo>
                <a:close/>
              </a:path>
            </a:pathLst>
          </a:custGeom>
          <a:blipFill>
            <a:blip r:embed="rId5"/>
            <a:stretch>
              <a:fillRect l="0" t="0" r="0" b="0"/>
            </a:stretch>
          </a:blipFill>
        </p:spPr>
      </p:sp>
      <p:sp>
        <p:nvSpPr>
          <p:cNvPr name="TextBox 5" id="5"/>
          <p:cNvSpPr txBox="true"/>
          <p:nvPr/>
        </p:nvSpPr>
        <p:spPr>
          <a:xfrm rot="0">
            <a:off x="1227805" y="688067"/>
            <a:ext cx="9782796" cy="1375410"/>
          </a:xfrm>
          <a:prstGeom prst="rect">
            <a:avLst/>
          </a:prstGeom>
        </p:spPr>
        <p:txBody>
          <a:bodyPr anchor="t" rtlCol="false" tIns="0" lIns="0" bIns="0" rIns="0">
            <a:spAutoFit/>
          </a:bodyPr>
          <a:lstStyle/>
          <a:p>
            <a:pPr algn="just">
              <a:lnSpc>
                <a:spcPts val="5220"/>
              </a:lnSpc>
            </a:pPr>
            <a:r>
              <a:rPr lang="en-US" sz="6000">
                <a:solidFill>
                  <a:srgbClr val="FFFFFF"/>
                </a:solidFill>
                <a:latin typeface="Saira Condensed Bold"/>
              </a:rPr>
              <a:t>OUTPUT DARI MODEL </a:t>
            </a:r>
          </a:p>
          <a:p>
            <a:pPr algn="just">
              <a:lnSpc>
                <a:spcPts val="5220"/>
              </a:lnSpc>
            </a:pPr>
            <a:r>
              <a:rPr lang="en-US" sz="6000">
                <a:solidFill>
                  <a:srgbClr val="FFFFFF"/>
                </a:solidFill>
                <a:latin typeface="Saira Condensed Bold"/>
              </a:rPr>
              <a:t>JARINGAN SARAF TIRUAN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true" rot="1157493">
            <a:off x="4090202" y="3729410"/>
            <a:ext cx="8948947" cy="4396170"/>
          </a:xfrm>
          <a:custGeom>
            <a:avLst/>
            <a:gdLst/>
            <a:ahLst/>
            <a:cxnLst/>
            <a:rect r="r" b="b" t="t" l="l"/>
            <a:pathLst>
              <a:path h="4396170" w="8948947">
                <a:moveTo>
                  <a:pt x="0" y="4396170"/>
                </a:moveTo>
                <a:lnTo>
                  <a:pt x="8948947" y="4396170"/>
                </a:lnTo>
                <a:lnTo>
                  <a:pt x="8948947" y="0"/>
                </a:lnTo>
                <a:lnTo>
                  <a:pt x="0" y="0"/>
                </a:lnTo>
                <a:lnTo>
                  <a:pt x="0" y="439617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13717" y="1362131"/>
            <a:ext cx="8694624" cy="718185"/>
          </a:xfrm>
          <a:prstGeom prst="rect">
            <a:avLst/>
          </a:prstGeom>
        </p:spPr>
        <p:txBody>
          <a:bodyPr anchor="t" rtlCol="false" tIns="0" lIns="0" bIns="0" rIns="0">
            <a:spAutoFit/>
          </a:bodyPr>
          <a:lstStyle/>
          <a:p>
            <a:pPr algn="r">
              <a:lnSpc>
                <a:spcPts val="5220"/>
              </a:lnSpc>
            </a:pPr>
            <a:r>
              <a:rPr lang="en-US" sz="6000">
                <a:solidFill>
                  <a:srgbClr val="FFFFFF"/>
                </a:solidFill>
                <a:latin typeface="Saira Condensed Bold"/>
              </a:rPr>
              <a:t>PENJELASAN DATASET</a:t>
            </a:r>
          </a:p>
        </p:txBody>
      </p:sp>
      <p:sp>
        <p:nvSpPr>
          <p:cNvPr name="TextBox 5" id="5"/>
          <p:cNvSpPr txBox="true"/>
          <p:nvPr/>
        </p:nvSpPr>
        <p:spPr>
          <a:xfrm rot="0">
            <a:off x="2483118" y="3196590"/>
            <a:ext cx="13321764" cy="3817620"/>
          </a:xfrm>
          <a:prstGeom prst="rect">
            <a:avLst/>
          </a:prstGeom>
        </p:spPr>
        <p:txBody>
          <a:bodyPr anchor="t" rtlCol="false" tIns="0" lIns="0" bIns="0" rIns="0">
            <a:spAutoFit/>
          </a:bodyPr>
          <a:lstStyle/>
          <a:p>
            <a:pPr algn="just">
              <a:lnSpc>
                <a:spcPts val="3779"/>
              </a:lnSpc>
            </a:pPr>
            <a:r>
              <a:rPr lang="en-US" sz="2699" spc="-43">
                <a:solidFill>
                  <a:srgbClr val="FFFFFF"/>
                </a:solidFill>
                <a:latin typeface="Poppins Medium"/>
              </a:rPr>
              <a:t>Dataset IMDB Movie</a:t>
            </a:r>
          </a:p>
          <a:p>
            <a:pPr algn="just">
              <a:lnSpc>
                <a:spcPts val="3779"/>
              </a:lnSpc>
            </a:pPr>
            <a:r>
              <a:rPr lang="en-US" sz="2699" spc="-8">
                <a:solidFill>
                  <a:srgbClr val="FFFFFF"/>
                </a:solidFill>
                <a:latin typeface="Poppins Medium"/>
              </a:rPr>
              <a:t>Dataset IMDB adalah sekumpulan 50.000 ulasan yang sangat terpolarisasi dari Internet Movie Database. Data ini dibagi menjadi 25.000 ulasan masing-masing untuk pelatihan dan pengujian. Setiap set berisi jumlah yang sama (50%) dari ulasan positif dan negatif. Dataset IMDB diambil dari Library Keras. Dataset terdiri dari ulasan dan label yang sesuai (0 untuk negatif dan 1 untuk ulasan positif).</a:t>
            </a:r>
          </a:p>
          <a:p>
            <a:pPr algn="just">
              <a:lnSpc>
                <a:spcPts val="377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true" rot="1157493">
            <a:off x="4090202" y="3729410"/>
            <a:ext cx="8948947" cy="4396170"/>
          </a:xfrm>
          <a:custGeom>
            <a:avLst/>
            <a:gdLst/>
            <a:ahLst/>
            <a:cxnLst/>
            <a:rect r="r" b="b" t="t" l="l"/>
            <a:pathLst>
              <a:path h="4396170" w="8948947">
                <a:moveTo>
                  <a:pt x="0" y="4396170"/>
                </a:moveTo>
                <a:lnTo>
                  <a:pt x="8948947" y="4396170"/>
                </a:lnTo>
                <a:lnTo>
                  <a:pt x="8948947" y="0"/>
                </a:lnTo>
                <a:lnTo>
                  <a:pt x="0" y="0"/>
                </a:lnTo>
                <a:lnTo>
                  <a:pt x="0" y="439617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197765" y="1932299"/>
            <a:ext cx="8789448" cy="4607684"/>
          </a:xfrm>
          <a:custGeom>
            <a:avLst/>
            <a:gdLst/>
            <a:ahLst/>
            <a:cxnLst/>
            <a:rect r="r" b="b" t="t" l="l"/>
            <a:pathLst>
              <a:path h="4607684" w="8789448">
                <a:moveTo>
                  <a:pt x="0" y="0"/>
                </a:moveTo>
                <a:lnTo>
                  <a:pt x="8789448" y="0"/>
                </a:lnTo>
                <a:lnTo>
                  <a:pt x="8789448" y="4607684"/>
                </a:lnTo>
                <a:lnTo>
                  <a:pt x="0" y="4607684"/>
                </a:lnTo>
                <a:lnTo>
                  <a:pt x="0" y="0"/>
                </a:lnTo>
                <a:close/>
              </a:path>
            </a:pathLst>
          </a:custGeom>
          <a:blipFill>
            <a:blip r:embed="rId5"/>
            <a:stretch>
              <a:fillRect l="0" t="0" r="0" b="0"/>
            </a:stretch>
          </a:blipFill>
        </p:spPr>
      </p:sp>
      <p:sp>
        <p:nvSpPr>
          <p:cNvPr name="TextBox 5" id="5"/>
          <p:cNvSpPr txBox="true"/>
          <p:nvPr/>
        </p:nvSpPr>
        <p:spPr>
          <a:xfrm rot="0">
            <a:off x="-3531716" y="764857"/>
            <a:ext cx="8694624" cy="718185"/>
          </a:xfrm>
          <a:prstGeom prst="rect">
            <a:avLst/>
          </a:prstGeom>
        </p:spPr>
        <p:txBody>
          <a:bodyPr anchor="t" rtlCol="false" tIns="0" lIns="0" bIns="0" rIns="0">
            <a:spAutoFit/>
          </a:bodyPr>
          <a:lstStyle/>
          <a:p>
            <a:pPr algn="r">
              <a:lnSpc>
                <a:spcPts val="5220"/>
              </a:lnSpc>
            </a:pPr>
            <a:r>
              <a:rPr lang="en-US" sz="6000">
                <a:solidFill>
                  <a:srgbClr val="FFFFFF"/>
                </a:solidFill>
                <a:latin typeface="Saira Condensed Bold"/>
              </a:rPr>
              <a:t>IMPORT MODUL</a:t>
            </a:r>
          </a:p>
        </p:txBody>
      </p:sp>
      <p:sp>
        <p:nvSpPr>
          <p:cNvPr name="TextBox 6" id="6"/>
          <p:cNvSpPr txBox="true"/>
          <p:nvPr/>
        </p:nvSpPr>
        <p:spPr>
          <a:xfrm rot="0">
            <a:off x="2641552" y="6920983"/>
            <a:ext cx="13321764" cy="3187700"/>
          </a:xfrm>
          <a:prstGeom prst="rect">
            <a:avLst/>
          </a:prstGeom>
        </p:spPr>
        <p:txBody>
          <a:bodyPr anchor="t" rtlCol="false" tIns="0" lIns="0" bIns="0" rIns="0">
            <a:spAutoFit/>
          </a:bodyPr>
          <a:lstStyle/>
          <a:p>
            <a:pPr>
              <a:lnSpc>
                <a:spcPts val="2800"/>
              </a:lnSpc>
            </a:pPr>
            <a:r>
              <a:rPr lang="en-US" sz="2000">
                <a:solidFill>
                  <a:srgbClr val="FFFFFF"/>
                </a:solidFill>
                <a:latin typeface="Poppins Medium"/>
              </a:rPr>
              <a:t>Disini saya mengimpor modul-modul yang diperlukan dalam pengembangan model menggunakan Keras Dengan TensorFlow. Dalam Code tersebut mengimpor dataset IMDB dari Keras dan memberikan beberapa pesan konfirmasi. Selain itu, code tersebut memberikan saran untuk menggunakan fungsi to_categorical di bagian-bagian tertentu sesuai kebutuhan, yang digunakan untuk mengonversi label kategori menjadi representasi one-hot encoding.</a:t>
            </a:r>
          </a:p>
          <a:p>
            <a:pPr>
              <a:lnSpc>
                <a:spcPts val="2800"/>
              </a:lnSpc>
            </a:pPr>
          </a:p>
          <a:p>
            <a:pPr>
              <a:lnSpc>
                <a:spcPts val="2800"/>
              </a:lnSpc>
            </a:pPr>
          </a:p>
          <a:p>
            <a:pPr>
              <a:lnSpc>
                <a:spcPts val="2800"/>
              </a:lnSpc>
            </a:pPr>
          </a:p>
          <a:p>
            <a:pPr>
              <a:lnSpc>
                <a:spcPts val="28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true" rot="1157493">
            <a:off x="4090202" y="3729410"/>
            <a:ext cx="8948947" cy="4396170"/>
          </a:xfrm>
          <a:custGeom>
            <a:avLst/>
            <a:gdLst/>
            <a:ahLst/>
            <a:cxnLst/>
            <a:rect r="r" b="b" t="t" l="l"/>
            <a:pathLst>
              <a:path h="4396170" w="8948947">
                <a:moveTo>
                  <a:pt x="0" y="4396170"/>
                </a:moveTo>
                <a:lnTo>
                  <a:pt x="8948947" y="4396170"/>
                </a:lnTo>
                <a:lnTo>
                  <a:pt x="8948947" y="0"/>
                </a:lnTo>
                <a:lnTo>
                  <a:pt x="0" y="0"/>
                </a:lnTo>
                <a:lnTo>
                  <a:pt x="0" y="439617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302503" y="3608114"/>
            <a:ext cx="13682993" cy="1886486"/>
          </a:xfrm>
          <a:custGeom>
            <a:avLst/>
            <a:gdLst/>
            <a:ahLst/>
            <a:cxnLst/>
            <a:rect r="r" b="b" t="t" l="l"/>
            <a:pathLst>
              <a:path h="1886486" w="13682993">
                <a:moveTo>
                  <a:pt x="0" y="0"/>
                </a:moveTo>
                <a:lnTo>
                  <a:pt x="13682994" y="0"/>
                </a:lnTo>
                <a:lnTo>
                  <a:pt x="13682994" y="1886486"/>
                </a:lnTo>
                <a:lnTo>
                  <a:pt x="0" y="1886486"/>
                </a:lnTo>
                <a:lnTo>
                  <a:pt x="0" y="0"/>
                </a:lnTo>
                <a:close/>
              </a:path>
            </a:pathLst>
          </a:custGeom>
          <a:blipFill>
            <a:blip r:embed="rId5"/>
            <a:stretch>
              <a:fillRect l="0" t="0" r="0" b="0"/>
            </a:stretch>
          </a:blipFill>
        </p:spPr>
      </p:sp>
      <p:sp>
        <p:nvSpPr>
          <p:cNvPr name="TextBox 5" id="5"/>
          <p:cNvSpPr txBox="true"/>
          <p:nvPr/>
        </p:nvSpPr>
        <p:spPr>
          <a:xfrm rot="0">
            <a:off x="-3531716" y="764857"/>
            <a:ext cx="8694624" cy="718185"/>
          </a:xfrm>
          <a:prstGeom prst="rect">
            <a:avLst/>
          </a:prstGeom>
        </p:spPr>
        <p:txBody>
          <a:bodyPr anchor="t" rtlCol="false" tIns="0" lIns="0" bIns="0" rIns="0">
            <a:spAutoFit/>
          </a:bodyPr>
          <a:lstStyle/>
          <a:p>
            <a:pPr algn="r">
              <a:lnSpc>
                <a:spcPts val="5220"/>
              </a:lnSpc>
            </a:pPr>
            <a:r>
              <a:rPr lang="en-US" sz="6000">
                <a:solidFill>
                  <a:srgbClr val="FFFFFF"/>
                </a:solidFill>
                <a:latin typeface="Saira Condensed Bold"/>
              </a:rPr>
              <a:t>LOAD DATA</a:t>
            </a:r>
          </a:p>
        </p:txBody>
      </p:sp>
      <p:sp>
        <p:nvSpPr>
          <p:cNvPr name="TextBox 6" id="6"/>
          <p:cNvSpPr txBox="true"/>
          <p:nvPr/>
        </p:nvSpPr>
        <p:spPr>
          <a:xfrm rot="0">
            <a:off x="2483118" y="5076825"/>
            <a:ext cx="13321764" cy="2482850"/>
          </a:xfrm>
          <a:prstGeom prst="rect">
            <a:avLst/>
          </a:prstGeom>
        </p:spPr>
        <p:txBody>
          <a:bodyPr anchor="t" rtlCol="false" tIns="0" lIns="0" bIns="0" rIns="0">
            <a:spAutoFit/>
          </a:bodyPr>
          <a:lstStyle/>
          <a:p>
            <a:pPr>
              <a:lnSpc>
                <a:spcPts val="2800"/>
              </a:lnSpc>
            </a:pPr>
          </a:p>
          <a:p>
            <a:pPr>
              <a:lnSpc>
                <a:spcPts val="2800"/>
              </a:lnSpc>
            </a:pPr>
          </a:p>
          <a:p>
            <a:pPr>
              <a:lnSpc>
                <a:spcPts val="2800"/>
              </a:lnSpc>
            </a:pPr>
            <a:r>
              <a:rPr lang="en-US" sz="2000">
                <a:solidFill>
                  <a:srgbClr val="FFFFFF"/>
                </a:solidFill>
                <a:latin typeface="Poppins Medium"/>
              </a:rPr>
              <a:t>Code merupakan code untuk memuat dataset IMDB menggunakan fungsi load_data dari Keras. Dataset ini berisi ulasan film dan dilabeli sebagai positif atau negatif. Hanya 10,000 kata paling umum yang digunakan. Data dibagi menjadi set pelatihan dan pengujian.</a:t>
            </a:r>
          </a:p>
          <a:p>
            <a:pPr>
              <a:lnSpc>
                <a:spcPts val="2800"/>
              </a:lnSpc>
            </a:pPr>
          </a:p>
          <a:p>
            <a:pPr>
              <a:lnSpc>
                <a:spcPts val="28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true" rot="1157493">
            <a:off x="4090202" y="3729410"/>
            <a:ext cx="8948947" cy="4396170"/>
          </a:xfrm>
          <a:custGeom>
            <a:avLst/>
            <a:gdLst/>
            <a:ahLst/>
            <a:cxnLst/>
            <a:rect r="r" b="b" t="t" l="l"/>
            <a:pathLst>
              <a:path h="4396170" w="8948947">
                <a:moveTo>
                  <a:pt x="0" y="4396170"/>
                </a:moveTo>
                <a:lnTo>
                  <a:pt x="8948947" y="4396170"/>
                </a:lnTo>
                <a:lnTo>
                  <a:pt x="8948947" y="0"/>
                </a:lnTo>
                <a:lnTo>
                  <a:pt x="0" y="0"/>
                </a:lnTo>
                <a:lnTo>
                  <a:pt x="0" y="439617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110524" y="2000562"/>
            <a:ext cx="8908303" cy="4773366"/>
          </a:xfrm>
          <a:custGeom>
            <a:avLst/>
            <a:gdLst/>
            <a:ahLst/>
            <a:cxnLst/>
            <a:rect r="r" b="b" t="t" l="l"/>
            <a:pathLst>
              <a:path h="4773366" w="8908303">
                <a:moveTo>
                  <a:pt x="0" y="0"/>
                </a:moveTo>
                <a:lnTo>
                  <a:pt x="8908303" y="0"/>
                </a:lnTo>
                <a:lnTo>
                  <a:pt x="8908303" y="4773366"/>
                </a:lnTo>
                <a:lnTo>
                  <a:pt x="0" y="4773366"/>
                </a:lnTo>
                <a:lnTo>
                  <a:pt x="0" y="0"/>
                </a:lnTo>
                <a:close/>
              </a:path>
            </a:pathLst>
          </a:custGeom>
          <a:blipFill>
            <a:blip r:embed="rId5"/>
            <a:stretch>
              <a:fillRect l="0" t="0" r="0" b="0"/>
            </a:stretch>
          </a:blipFill>
        </p:spPr>
      </p:sp>
      <p:sp>
        <p:nvSpPr>
          <p:cNvPr name="TextBox 5" id="5"/>
          <p:cNvSpPr txBox="true"/>
          <p:nvPr/>
        </p:nvSpPr>
        <p:spPr>
          <a:xfrm rot="0">
            <a:off x="-3531716" y="764857"/>
            <a:ext cx="18515471" cy="718185"/>
          </a:xfrm>
          <a:prstGeom prst="rect">
            <a:avLst/>
          </a:prstGeom>
        </p:spPr>
        <p:txBody>
          <a:bodyPr anchor="t" rtlCol="false" tIns="0" lIns="0" bIns="0" rIns="0">
            <a:spAutoFit/>
          </a:bodyPr>
          <a:lstStyle/>
          <a:p>
            <a:pPr algn="r">
              <a:lnSpc>
                <a:spcPts val="5220"/>
              </a:lnSpc>
            </a:pPr>
            <a:r>
              <a:rPr lang="en-US" sz="6000">
                <a:solidFill>
                  <a:srgbClr val="FFFFFF"/>
                </a:solidFill>
                <a:latin typeface="Saira Condensed Bold"/>
              </a:rPr>
              <a:t>MUAT DATA IMDB UNTUK PELATIHAN DAN PENGUJIAN</a:t>
            </a:r>
          </a:p>
        </p:txBody>
      </p:sp>
      <p:sp>
        <p:nvSpPr>
          <p:cNvPr name="TextBox 6" id="6"/>
          <p:cNvSpPr txBox="true"/>
          <p:nvPr/>
        </p:nvSpPr>
        <p:spPr>
          <a:xfrm rot="0">
            <a:off x="2483118" y="7224773"/>
            <a:ext cx="13321764" cy="2482850"/>
          </a:xfrm>
          <a:prstGeom prst="rect">
            <a:avLst/>
          </a:prstGeom>
        </p:spPr>
        <p:txBody>
          <a:bodyPr anchor="t" rtlCol="false" tIns="0" lIns="0" bIns="0" rIns="0">
            <a:spAutoFit/>
          </a:bodyPr>
          <a:lstStyle/>
          <a:p>
            <a:pPr>
              <a:lnSpc>
                <a:spcPts val="2800"/>
              </a:lnSpc>
            </a:pPr>
            <a:r>
              <a:rPr lang="en-US" sz="2000">
                <a:solidFill>
                  <a:srgbClr val="FFFFFF"/>
                </a:solidFill>
                <a:latin typeface="Poppins"/>
              </a:rPr>
              <a:t>Code tersebut digunakan untuk memuat dataset IMDB (Internet Movie Database) menggunakan Keras. Pertama, kita memuat data pelatihan dan pengujian IMDB dengan membatasi jumlah kata sebanyak 10,000 kata. Dataset ini berisi ulasan film, di mana setiap kata direpresentasikan dengan indeks numerik. Setelah memuat data, code menampilkan bentuk (shape) dari data pelatihan dan label pelatihan, garis pemisah, dan bentuk data pengujian dan label pengujian. Selanjutnya, code menampilkan nilai maksimum indeks kata dan panjang maksimum ulasan dalam kata pada dataset pelatihan. Informasi ini membantu kita memahami struktur data yang akan digunakan dalam melatih dan menguji model.</a:t>
            </a:r>
          </a:p>
        </p:txBody>
      </p:sp>
      <p:sp>
        <p:nvSpPr>
          <p:cNvPr name="TextBox 7" id="7"/>
          <p:cNvSpPr txBox="true"/>
          <p:nvPr/>
        </p:nvSpPr>
        <p:spPr>
          <a:xfrm rot="0">
            <a:off x="13473737" y="3486837"/>
            <a:ext cx="3020038" cy="1073183"/>
          </a:xfrm>
          <a:prstGeom prst="rect">
            <a:avLst/>
          </a:prstGeom>
        </p:spPr>
        <p:txBody>
          <a:bodyPr anchor="t" rtlCol="false" tIns="0" lIns="0" bIns="0" rIns="0">
            <a:spAutoFit/>
          </a:bodyPr>
          <a:lstStyle/>
          <a:p>
            <a:pPr>
              <a:lnSpc>
                <a:spcPts val="4366"/>
              </a:lnSpc>
            </a:pPr>
            <a:r>
              <a:rPr lang="en-US" sz="3119">
                <a:solidFill>
                  <a:srgbClr val="FFFFFF"/>
                </a:solidFill>
                <a:latin typeface="Saira Condensed Bold"/>
              </a:rPr>
              <a:t>JUMLAH FITUR:10000</a:t>
            </a:r>
          </a:p>
          <a:p>
            <a:pPr algn="l">
              <a:lnSpc>
                <a:spcPts val="4366"/>
              </a:lnSpc>
              <a:spcBef>
                <a:spcPct val="0"/>
              </a:spcBef>
            </a:pPr>
            <a:r>
              <a:rPr lang="en-US" sz="3119">
                <a:solidFill>
                  <a:srgbClr val="FFFFFF"/>
                </a:solidFill>
                <a:latin typeface="Saira Condensed Bold"/>
              </a:rPr>
              <a:t>JUMLAH LABEL: 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true" rot="1157493">
            <a:off x="4090202" y="3729410"/>
            <a:ext cx="8948947" cy="4396170"/>
          </a:xfrm>
          <a:custGeom>
            <a:avLst/>
            <a:gdLst/>
            <a:ahLst/>
            <a:cxnLst/>
            <a:rect r="r" b="b" t="t" l="l"/>
            <a:pathLst>
              <a:path h="4396170" w="8948947">
                <a:moveTo>
                  <a:pt x="0" y="4396170"/>
                </a:moveTo>
                <a:lnTo>
                  <a:pt x="8948947" y="4396170"/>
                </a:lnTo>
                <a:lnTo>
                  <a:pt x="8948947" y="0"/>
                </a:lnTo>
                <a:lnTo>
                  <a:pt x="0" y="0"/>
                </a:lnTo>
                <a:lnTo>
                  <a:pt x="0" y="439617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2857575"/>
            <a:ext cx="8850621" cy="718185"/>
          </a:xfrm>
          <a:prstGeom prst="rect">
            <a:avLst/>
          </a:prstGeom>
        </p:spPr>
        <p:txBody>
          <a:bodyPr anchor="t" rtlCol="false" tIns="0" lIns="0" bIns="0" rIns="0">
            <a:spAutoFit/>
          </a:bodyPr>
          <a:lstStyle/>
          <a:p>
            <a:pPr algn="r">
              <a:lnSpc>
                <a:spcPts val="5220"/>
              </a:lnSpc>
            </a:pPr>
            <a:r>
              <a:rPr lang="en-US" sz="6000">
                <a:solidFill>
                  <a:srgbClr val="FFFFFF"/>
                </a:solidFill>
                <a:latin typeface="Saira Condensed Bold"/>
              </a:rPr>
              <a:t>JENIS JARINGAN SARAF TIRUAN </a:t>
            </a:r>
          </a:p>
        </p:txBody>
      </p:sp>
      <p:sp>
        <p:nvSpPr>
          <p:cNvPr name="TextBox 5" id="5"/>
          <p:cNvSpPr txBox="true"/>
          <p:nvPr/>
        </p:nvSpPr>
        <p:spPr>
          <a:xfrm rot="0">
            <a:off x="1227805" y="3518610"/>
            <a:ext cx="15832389" cy="3599180"/>
          </a:xfrm>
          <a:prstGeom prst="rect">
            <a:avLst/>
          </a:prstGeom>
        </p:spPr>
        <p:txBody>
          <a:bodyPr anchor="t" rtlCol="false" tIns="0" lIns="0" bIns="0" rIns="0">
            <a:spAutoFit/>
          </a:bodyPr>
          <a:lstStyle/>
          <a:p>
            <a:pPr algn="just">
              <a:lnSpc>
                <a:spcPts val="3220"/>
              </a:lnSpc>
              <a:spcBef>
                <a:spcPct val="0"/>
              </a:spcBef>
            </a:pPr>
          </a:p>
          <a:p>
            <a:pPr algn="just">
              <a:lnSpc>
                <a:spcPts val="3220"/>
              </a:lnSpc>
              <a:spcBef>
                <a:spcPct val="0"/>
              </a:spcBef>
            </a:pPr>
            <a:r>
              <a:rPr lang="en-US" sz="2300">
                <a:solidFill>
                  <a:srgbClr val="FFFFFF"/>
                </a:solidFill>
                <a:latin typeface="Poppins"/>
              </a:rPr>
              <a:t>Model jaringan saraf tiruan yang saya implementasikan menggunakan Keras memiliki satu layer </a:t>
            </a:r>
          </a:p>
          <a:p>
            <a:pPr algn="just">
              <a:lnSpc>
                <a:spcPts val="3220"/>
              </a:lnSpc>
              <a:spcBef>
                <a:spcPct val="0"/>
              </a:spcBef>
            </a:pPr>
            <a:r>
              <a:rPr lang="en-US" sz="2300">
                <a:solidFill>
                  <a:srgbClr val="FFFFFF"/>
                </a:solidFill>
                <a:latin typeface="Poppins"/>
              </a:rPr>
              <a:t>input dengan 10,000 node sesuai jumlah kata dalam kamus, diikuti oleh dua hidden layers,</a:t>
            </a:r>
          </a:p>
          <a:p>
            <a:pPr algn="just">
              <a:lnSpc>
                <a:spcPts val="3220"/>
              </a:lnSpc>
              <a:spcBef>
                <a:spcPct val="0"/>
              </a:spcBef>
            </a:pPr>
            <a:r>
              <a:rPr lang="en-US" sz="2300">
                <a:solidFill>
                  <a:srgbClr val="FFFFFF"/>
                </a:solidFill>
                <a:latin typeface="Poppins"/>
              </a:rPr>
              <a:t>masing-masing dengan 16 node dan fungsi aktivasi ReLU, serta dropout layers dengan tingkat </a:t>
            </a:r>
          </a:p>
          <a:p>
            <a:pPr algn="just">
              <a:lnSpc>
                <a:spcPts val="3220"/>
              </a:lnSpc>
              <a:spcBef>
                <a:spcPct val="0"/>
              </a:spcBef>
            </a:pPr>
            <a:r>
              <a:rPr lang="en-US" sz="2300">
                <a:solidFill>
                  <a:srgbClr val="FFFFFF"/>
                </a:solidFill>
                <a:latin typeface="Poppins"/>
              </a:rPr>
              <a:t>dropout 0.5 untuk mengatasi overfitting. Hidden layers menggunakan regularisasi L1 dengan </a:t>
            </a:r>
          </a:p>
          <a:p>
            <a:pPr algn="just">
              <a:lnSpc>
                <a:spcPts val="3220"/>
              </a:lnSpc>
              <a:spcBef>
                <a:spcPct val="0"/>
              </a:spcBef>
            </a:pPr>
            <a:r>
              <a:rPr lang="en-US" sz="2300">
                <a:solidFill>
                  <a:srgbClr val="FFFFFF"/>
                </a:solidFill>
                <a:latin typeface="Poppins"/>
              </a:rPr>
              <a:t>parameter 0.001. Output layer memiliki satu node dengan fungsi aktivasi sigmoid untuk menangani </a:t>
            </a:r>
          </a:p>
          <a:p>
            <a:pPr algn="just">
              <a:lnSpc>
                <a:spcPts val="3220"/>
              </a:lnSpc>
              <a:spcBef>
                <a:spcPct val="0"/>
              </a:spcBef>
            </a:pPr>
            <a:r>
              <a:rPr lang="en-US" sz="2300">
                <a:solidFill>
                  <a:srgbClr val="FFFFFF"/>
                </a:solidFill>
                <a:latin typeface="Poppins"/>
              </a:rPr>
              <a:t>tugas klasifikasi sentimen biner. Proses pelatihan model menggunakan optimizer 'rmsprop' dan</a:t>
            </a:r>
          </a:p>
          <a:p>
            <a:pPr algn="just">
              <a:lnSpc>
                <a:spcPts val="3220"/>
              </a:lnSpc>
              <a:spcBef>
                <a:spcPct val="0"/>
              </a:spcBef>
            </a:pPr>
            <a:r>
              <a:rPr lang="en-US" sz="2300">
                <a:solidFill>
                  <a:srgbClr val="FFFFFF"/>
                </a:solidFill>
                <a:latin typeface="Poppins"/>
              </a:rPr>
              <a:t>Fungsi loss 'binary_crossentropy', dengan evaluasi hasil pada data pengujian setelah 10 epoch. </a:t>
            </a:r>
          </a:p>
          <a:p>
            <a:pPr algn="just">
              <a:lnSpc>
                <a:spcPts val="3220"/>
              </a:lnSpc>
              <a:spcBef>
                <a:spcPct val="0"/>
              </a:spcBef>
            </a:pPr>
            <a:r>
              <a:rPr lang="en-US" sz="2300">
                <a:solidFill>
                  <a:srgbClr val="FFFFFF"/>
                </a:solidFill>
                <a:latin typeface="Poppins"/>
              </a:rPr>
              <a:t>Model ringkasan (summary) juga dicetak untuk memberikan gambaran struktur dan parameter model.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true" rot="1157493">
            <a:off x="4090202" y="3729410"/>
            <a:ext cx="8948947" cy="4396170"/>
          </a:xfrm>
          <a:custGeom>
            <a:avLst/>
            <a:gdLst/>
            <a:ahLst/>
            <a:cxnLst/>
            <a:rect r="r" b="b" t="t" l="l"/>
            <a:pathLst>
              <a:path h="4396170" w="8948947">
                <a:moveTo>
                  <a:pt x="0" y="4396170"/>
                </a:moveTo>
                <a:lnTo>
                  <a:pt x="8948947" y="4396170"/>
                </a:lnTo>
                <a:lnTo>
                  <a:pt x="8948947" y="0"/>
                </a:lnTo>
                <a:lnTo>
                  <a:pt x="0" y="0"/>
                </a:lnTo>
                <a:lnTo>
                  <a:pt x="0" y="439617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2983305"/>
            <a:ext cx="4972237" cy="1375410"/>
          </a:xfrm>
          <a:prstGeom prst="rect">
            <a:avLst/>
          </a:prstGeom>
        </p:spPr>
        <p:txBody>
          <a:bodyPr anchor="t" rtlCol="false" tIns="0" lIns="0" bIns="0" rIns="0">
            <a:spAutoFit/>
          </a:bodyPr>
          <a:lstStyle/>
          <a:p>
            <a:pPr algn="r">
              <a:lnSpc>
                <a:spcPts val="5220"/>
              </a:lnSpc>
            </a:pPr>
            <a:r>
              <a:rPr lang="en-US" sz="6000">
                <a:solidFill>
                  <a:srgbClr val="FFFFFF"/>
                </a:solidFill>
                <a:latin typeface="Saira Condensed Bold"/>
              </a:rPr>
              <a:t>JENIS OPTIMISASI</a:t>
            </a:r>
          </a:p>
          <a:p>
            <a:pPr algn="r">
              <a:lnSpc>
                <a:spcPts val="5220"/>
              </a:lnSpc>
            </a:pPr>
          </a:p>
        </p:txBody>
      </p:sp>
      <p:sp>
        <p:nvSpPr>
          <p:cNvPr name="TextBox 5" id="5"/>
          <p:cNvSpPr txBox="true"/>
          <p:nvPr/>
        </p:nvSpPr>
        <p:spPr>
          <a:xfrm rot="0">
            <a:off x="1227805" y="3767490"/>
            <a:ext cx="15832389" cy="2399030"/>
          </a:xfrm>
          <a:prstGeom prst="rect">
            <a:avLst/>
          </a:prstGeom>
        </p:spPr>
        <p:txBody>
          <a:bodyPr anchor="t" rtlCol="false" tIns="0" lIns="0" bIns="0" rIns="0">
            <a:spAutoFit/>
          </a:bodyPr>
          <a:lstStyle/>
          <a:p>
            <a:pPr algn="just">
              <a:lnSpc>
                <a:spcPts val="3220"/>
              </a:lnSpc>
              <a:spcBef>
                <a:spcPct val="0"/>
              </a:spcBef>
            </a:pPr>
            <a:r>
              <a:rPr lang="en-US" sz="2300">
                <a:solidFill>
                  <a:srgbClr val="FFFFFF"/>
                </a:solidFill>
                <a:latin typeface="Poppins"/>
              </a:rPr>
              <a:t>jenis optimisasi yang digunakan adalah RMSprop, yang diberikan oleh parameter </a:t>
            </a:r>
            <a:r>
              <a:rPr lang="en-US" sz="2300">
                <a:solidFill>
                  <a:srgbClr val="FFFFFF"/>
                </a:solidFill>
                <a:latin typeface="Poppins Semi-Bold"/>
              </a:rPr>
              <a:t>optimizer='rmsprop'</a:t>
            </a:r>
            <a:r>
              <a:rPr lang="en-US" sz="2300">
                <a:solidFill>
                  <a:srgbClr val="FFFFFF"/>
                </a:solidFill>
                <a:latin typeface="Poppins"/>
              </a:rPr>
              <a:t> dalam fungsi kompilasi model (</a:t>
            </a:r>
            <a:r>
              <a:rPr lang="en-US" sz="2300">
                <a:solidFill>
                  <a:srgbClr val="FFFFFF"/>
                </a:solidFill>
                <a:latin typeface="Poppins Semi-Bold"/>
              </a:rPr>
              <a:t>model.compile</a:t>
            </a:r>
            <a:r>
              <a:rPr lang="en-US" sz="2300">
                <a:solidFill>
                  <a:srgbClr val="FFFFFF"/>
                </a:solidFill>
                <a:latin typeface="Poppins"/>
              </a:rPr>
              <a:t>). Optimisasi RMSprop adalah salah satu algoritma optimisasi yang sering digunakan dalam pelatihan jaringan saraf tiruan. Algoritma ini mengadaptasi laju pembelajaran untuk setiap parameter model berdasarkan sejarah gradien yang terkini. Dengan menggunakan RMSprop, diharapkan proses pelatihan dapat berjalan lebih efisien dan konvergen ke hasil yang lebih baik.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true" rot="1157493">
            <a:off x="4090202" y="3729410"/>
            <a:ext cx="8948947" cy="4396170"/>
          </a:xfrm>
          <a:custGeom>
            <a:avLst/>
            <a:gdLst/>
            <a:ahLst/>
            <a:cxnLst/>
            <a:rect r="r" b="b" t="t" l="l"/>
            <a:pathLst>
              <a:path h="4396170" w="8948947">
                <a:moveTo>
                  <a:pt x="0" y="4396170"/>
                </a:moveTo>
                <a:lnTo>
                  <a:pt x="8948947" y="4396170"/>
                </a:lnTo>
                <a:lnTo>
                  <a:pt x="8948947" y="0"/>
                </a:lnTo>
                <a:lnTo>
                  <a:pt x="0" y="0"/>
                </a:lnTo>
                <a:lnTo>
                  <a:pt x="0" y="439617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870600" y="3692004"/>
            <a:ext cx="13388153" cy="2405231"/>
          </a:xfrm>
          <a:custGeom>
            <a:avLst/>
            <a:gdLst/>
            <a:ahLst/>
            <a:cxnLst/>
            <a:rect r="r" b="b" t="t" l="l"/>
            <a:pathLst>
              <a:path h="2405231" w="13388153">
                <a:moveTo>
                  <a:pt x="0" y="0"/>
                </a:moveTo>
                <a:lnTo>
                  <a:pt x="13388152" y="0"/>
                </a:lnTo>
                <a:lnTo>
                  <a:pt x="13388152" y="2405231"/>
                </a:lnTo>
                <a:lnTo>
                  <a:pt x="0" y="2405231"/>
                </a:lnTo>
                <a:lnTo>
                  <a:pt x="0" y="0"/>
                </a:lnTo>
                <a:close/>
              </a:path>
            </a:pathLst>
          </a:custGeom>
          <a:blipFill>
            <a:blip r:embed="rId5"/>
            <a:stretch>
              <a:fillRect l="0" t="0" r="0" b="0"/>
            </a:stretch>
          </a:blipFill>
        </p:spPr>
      </p:sp>
      <p:sp>
        <p:nvSpPr>
          <p:cNvPr name="TextBox 5" id="5"/>
          <p:cNvSpPr txBox="true"/>
          <p:nvPr/>
        </p:nvSpPr>
        <p:spPr>
          <a:xfrm rot="0">
            <a:off x="1028700" y="1723329"/>
            <a:ext cx="6403299" cy="1375410"/>
          </a:xfrm>
          <a:prstGeom prst="rect">
            <a:avLst/>
          </a:prstGeom>
        </p:spPr>
        <p:txBody>
          <a:bodyPr anchor="t" rtlCol="false" tIns="0" lIns="0" bIns="0" rIns="0">
            <a:spAutoFit/>
          </a:bodyPr>
          <a:lstStyle/>
          <a:p>
            <a:pPr algn="r">
              <a:lnSpc>
                <a:spcPts val="5220"/>
              </a:lnSpc>
            </a:pPr>
            <a:r>
              <a:rPr lang="en-US" sz="6000">
                <a:solidFill>
                  <a:srgbClr val="FFFFFF"/>
                </a:solidFill>
                <a:latin typeface="Saira Condensed Bold"/>
              </a:rPr>
              <a:t>JENIS FUNGSI AKTIVASI</a:t>
            </a:r>
          </a:p>
          <a:p>
            <a:pPr algn="r">
              <a:lnSpc>
                <a:spcPts val="5220"/>
              </a:lnSpc>
            </a:pPr>
          </a:p>
        </p:txBody>
      </p:sp>
      <p:sp>
        <p:nvSpPr>
          <p:cNvPr name="TextBox 6" id="6"/>
          <p:cNvSpPr txBox="true"/>
          <p:nvPr/>
        </p:nvSpPr>
        <p:spPr>
          <a:xfrm rot="0">
            <a:off x="1227805" y="2670750"/>
            <a:ext cx="15832389" cy="798830"/>
          </a:xfrm>
          <a:prstGeom prst="rect">
            <a:avLst/>
          </a:prstGeom>
        </p:spPr>
        <p:txBody>
          <a:bodyPr anchor="t" rtlCol="false" tIns="0" lIns="0" bIns="0" rIns="0">
            <a:spAutoFit/>
          </a:bodyPr>
          <a:lstStyle/>
          <a:p>
            <a:pPr algn="just">
              <a:lnSpc>
                <a:spcPts val="3220"/>
              </a:lnSpc>
              <a:spcBef>
                <a:spcPct val="0"/>
              </a:spcBef>
            </a:pPr>
            <a:r>
              <a:rPr lang="en-US" sz="2300">
                <a:solidFill>
                  <a:srgbClr val="FFFFFF"/>
                </a:solidFill>
                <a:latin typeface="Poppins"/>
              </a:rPr>
              <a:t>jenis fungsi aktivasi yang digunakan adalah ReLU (Rectified Linear Unit) untuk lapisan tersembunyi dan sigmoid untuk lapisan output. Ini dapat dilihat dari bagian berikut:</a:t>
            </a:r>
          </a:p>
        </p:txBody>
      </p:sp>
      <p:sp>
        <p:nvSpPr>
          <p:cNvPr name="TextBox 7" id="7"/>
          <p:cNvSpPr txBox="true"/>
          <p:nvPr/>
        </p:nvSpPr>
        <p:spPr>
          <a:xfrm rot="0">
            <a:off x="1028700" y="6259160"/>
            <a:ext cx="15832389" cy="798830"/>
          </a:xfrm>
          <a:prstGeom prst="rect">
            <a:avLst/>
          </a:prstGeom>
        </p:spPr>
        <p:txBody>
          <a:bodyPr anchor="t" rtlCol="false" tIns="0" lIns="0" bIns="0" rIns="0">
            <a:spAutoFit/>
          </a:bodyPr>
          <a:lstStyle/>
          <a:p>
            <a:pPr algn="just">
              <a:lnSpc>
                <a:spcPts val="3220"/>
              </a:lnSpc>
              <a:spcBef>
                <a:spcPct val="0"/>
              </a:spcBef>
            </a:pPr>
            <a:r>
              <a:rPr lang="en-US" sz="2300">
                <a:solidFill>
                  <a:srgbClr val="FFFFFF"/>
                </a:solidFill>
                <a:latin typeface="Poppins"/>
              </a:rPr>
              <a:t>Pada lapisan tersembunyi, fungsi aktivasi yang digunakan adalah ReLU (activation='relu'). Sedangkan pada lapisan output, fungsi aktivasi yang digunakan adalah sigmoid (activation='sigmoid').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true" rot="1157493">
            <a:off x="4090202" y="3729410"/>
            <a:ext cx="8948947" cy="4396170"/>
          </a:xfrm>
          <a:custGeom>
            <a:avLst/>
            <a:gdLst/>
            <a:ahLst/>
            <a:cxnLst/>
            <a:rect r="r" b="b" t="t" l="l"/>
            <a:pathLst>
              <a:path h="4396170" w="8948947">
                <a:moveTo>
                  <a:pt x="0" y="4396170"/>
                </a:moveTo>
                <a:lnTo>
                  <a:pt x="8948947" y="4396170"/>
                </a:lnTo>
                <a:lnTo>
                  <a:pt x="8948947" y="0"/>
                </a:lnTo>
                <a:lnTo>
                  <a:pt x="0" y="0"/>
                </a:lnTo>
                <a:lnTo>
                  <a:pt x="0" y="439617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126568" y="1967555"/>
            <a:ext cx="10034865" cy="4249188"/>
          </a:xfrm>
          <a:custGeom>
            <a:avLst/>
            <a:gdLst/>
            <a:ahLst/>
            <a:cxnLst/>
            <a:rect r="r" b="b" t="t" l="l"/>
            <a:pathLst>
              <a:path h="4249188" w="10034865">
                <a:moveTo>
                  <a:pt x="0" y="0"/>
                </a:moveTo>
                <a:lnTo>
                  <a:pt x="10034864" y="0"/>
                </a:lnTo>
                <a:lnTo>
                  <a:pt x="10034864" y="4249188"/>
                </a:lnTo>
                <a:lnTo>
                  <a:pt x="0" y="4249188"/>
                </a:lnTo>
                <a:lnTo>
                  <a:pt x="0" y="0"/>
                </a:lnTo>
                <a:close/>
              </a:path>
            </a:pathLst>
          </a:custGeom>
          <a:blipFill>
            <a:blip r:embed="rId5"/>
            <a:stretch>
              <a:fillRect l="0" t="0" r="0" b="0"/>
            </a:stretch>
          </a:blipFill>
        </p:spPr>
      </p:sp>
      <p:sp>
        <p:nvSpPr>
          <p:cNvPr name="TextBox 5" id="5"/>
          <p:cNvSpPr txBox="true"/>
          <p:nvPr/>
        </p:nvSpPr>
        <p:spPr>
          <a:xfrm rot="0">
            <a:off x="1165585" y="436245"/>
            <a:ext cx="9782796" cy="1375410"/>
          </a:xfrm>
          <a:prstGeom prst="rect">
            <a:avLst/>
          </a:prstGeom>
        </p:spPr>
        <p:txBody>
          <a:bodyPr anchor="t" rtlCol="false" tIns="0" lIns="0" bIns="0" rIns="0">
            <a:spAutoFit/>
          </a:bodyPr>
          <a:lstStyle/>
          <a:p>
            <a:pPr algn="just">
              <a:lnSpc>
                <a:spcPts val="5220"/>
              </a:lnSpc>
            </a:pPr>
            <a:r>
              <a:rPr lang="en-US" sz="6000">
                <a:solidFill>
                  <a:srgbClr val="FFFFFF"/>
                </a:solidFill>
                <a:latin typeface="Saira Condensed Bold"/>
              </a:rPr>
              <a:t>MEMBUAT MODEL </a:t>
            </a:r>
          </a:p>
          <a:p>
            <a:pPr algn="just">
              <a:lnSpc>
                <a:spcPts val="5220"/>
              </a:lnSpc>
            </a:pPr>
            <a:r>
              <a:rPr lang="en-US" sz="6000">
                <a:solidFill>
                  <a:srgbClr val="FFFFFF"/>
                </a:solidFill>
                <a:latin typeface="Saira Condensed Bold"/>
              </a:rPr>
              <a:t>JARINGAN SARAF TIRUAN</a:t>
            </a:r>
          </a:p>
        </p:txBody>
      </p:sp>
      <p:sp>
        <p:nvSpPr>
          <p:cNvPr name="TextBox 6" id="6"/>
          <p:cNvSpPr txBox="true"/>
          <p:nvPr/>
        </p:nvSpPr>
        <p:spPr>
          <a:xfrm rot="0">
            <a:off x="1227805" y="6594278"/>
            <a:ext cx="15832389" cy="2415667"/>
          </a:xfrm>
          <a:prstGeom prst="rect">
            <a:avLst/>
          </a:prstGeom>
        </p:spPr>
        <p:txBody>
          <a:bodyPr anchor="t" rtlCol="false" tIns="0" lIns="0" bIns="0" rIns="0">
            <a:spAutoFit/>
          </a:bodyPr>
          <a:lstStyle/>
          <a:p>
            <a:pPr algn="just">
              <a:lnSpc>
                <a:spcPts val="2714"/>
              </a:lnSpc>
            </a:pPr>
            <a:r>
              <a:rPr lang="en-US" sz="2300" spc="-167">
                <a:solidFill>
                  <a:srgbClr val="FFFFFF"/>
                </a:solidFill>
                <a:latin typeface="Poppins"/>
              </a:rPr>
              <a:t>Code tersebut merupakan implementasi pembuatan model jaringan saraf tiruan (neural network) dengan menggunakan Keras. Model ini memiliki tiga lapisan (layers): dua lapisan dengan fungsi aktivasi ReLU dan regularisasi L1, serta satu lapisan dengan fungsi aktivasi sigmoid. Regularisasi L1 digunakan untuk mencegah overfitting dengan menambahkan penalty pada bobot (weight) model. Dropout juga diterapkan untuk mencegah overfitting dengan menghilangkan sebagian node secara acak selama pelatihan. Setelah membuat model, ringkasan struktur model ditampilkan, dan informasi tambahan seperti jumlah hidden layer, total hidden node, dan total bobot (weight) juga ditampilkan. Model ini dapat digunakan untuk tugas klasifikasi biner.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DAF05xu9J_M</dc:identifier>
  <dcterms:modified xsi:type="dcterms:W3CDTF">2011-08-01T06:04:30Z</dcterms:modified>
  <cp:revision>1</cp:revision>
  <dc:title>MuattaMuhariq_2108107010098_LaporanAI</dc:title>
</cp:coreProperties>
</file>